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56" r:id="rId2"/>
    <p:sldId id="287" r:id="rId3"/>
    <p:sldId id="257" r:id="rId4"/>
    <p:sldId id="263" r:id="rId5"/>
    <p:sldId id="258" r:id="rId6"/>
    <p:sldId id="294" r:id="rId7"/>
    <p:sldId id="268" r:id="rId8"/>
    <p:sldId id="298" r:id="rId9"/>
    <p:sldId id="271" r:id="rId10"/>
    <p:sldId id="290" r:id="rId11"/>
    <p:sldId id="274" r:id="rId12"/>
    <p:sldId id="272" r:id="rId13"/>
    <p:sldId id="259" r:id="rId14"/>
    <p:sldId id="266" r:id="rId15"/>
    <p:sldId id="275" r:id="rId16"/>
    <p:sldId id="260" r:id="rId17"/>
    <p:sldId id="276" r:id="rId18"/>
    <p:sldId id="289" r:id="rId19"/>
    <p:sldId id="280" r:id="rId20"/>
    <p:sldId id="296" r:id="rId21"/>
    <p:sldId id="291" r:id="rId22"/>
    <p:sldId id="292" r:id="rId23"/>
    <p:sldId id="297" r:id="rId24"/>
    <p:sldId id="262" r:id="rId25"/>
    <p:sldId id="281" r:id="rId26"/>
    <p:sldId id="282" r:id="rId27"/>
    <p:sldId id="283" r:id="rId28"/>
    <p:sldId id="293" r:id="rId29"/>
    <p:sldId id="277" r:id="rId30"/>
    <p:sldId id="264"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12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C776BC-ED54-4FE5-87E0-5C435C9334AC}" type="datetimeFigureOut">
              <a:rPr lang="en-US" smtClean="0"/>
              <a:pPr/>
              <a:t>9/21/2014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1FE5B8-A912-486E-B7AB-42F87E1F58D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A030B359-47BB-4CCF-B64D-5719AC14EA3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0B359-47BB-4CCF-B64D-5719AC14EA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0B359-47BB-4CCF-B64D-5719AC14EA3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A030B359-47BB-4CCF-B64D-5719AC14EA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A030B359-47BB-4CCF-B64D-5719AC14EA3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A030B359-47BB-4CCF-B64D-5719AC14EA3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A030B359-47BB-4CCF-B64D-5719AC14EA3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0B359-47BB-4CCF-B64D-5719AC14EA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0B359-47BB-4CCF-B64D-5719AC14EA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0B359-47BB-4CCF-B64D-5719AC14EA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EDE3842F-00D4-45DA-9E68-DE1BC6C2795C}"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A030B359-47BB-4CCF-B64D-5719AC14EA3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DE3842F-00D4-45DA-9E68-DE1BC6C2795C}" type="datetimeFigureOut">
              <a:rPr lang="en-US" smtClean="0"/>
              <a:pPr/>
              <a:t>9/21/2014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030B359-47BB-4CCF-B64D-5719AC14EA3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2743200"/>
          </a:xfrm>
        </p:spPr>
        <p:txBody>
          <a:bodyPr>
            <a:noAutofit/>
          </a:bodyPr>
          <a:lstStyle/>
          <a:p>
            <a:pPr algn="ctr"/>
            <a:r>
              <a:rPr lang="en-US" sz="2400" dirty="0" smtClean="0"/>
              <a:t>Reauthorization of AML Fee Collection Under Title IV </a:t>
            </a:r>
            <a:br>
              <a:rPr lang="en-US" sz="2400" dirty="0" smtClean="0"/>
            </a:br>
            <a:r>
              <a:rPr lang="en-US" sz="2400" dirty="0" smtClean="0"/>
              <a:t>Surface Mining Control and Reclamation Act</a:t>
            </a:r>
            <a:r>
              <a:rPr lang="en-US" sz="3200" dirty="0" smtClean="0"/>
              <a:t/>
            </a:r>
            <a:br>
              <a:rPr lang="en-US" sz="3200" dirty="0" smtClean="0"/>
            </a:br>
            <a:r>
              <a:rPr lang="en-US" sz="3200" dirty="0"/>
              <a:t/>
            </a:r>
            <a:br>
              <a:rPr lang="en-US" sz="3200" dirty="0"/>
            </a:br>
            <a:r>
              <a:rPr lang="en-US" sz="2400" b="1" dirty="0" smtClean="0">
                <a:latin typeface="Bookman Old Style" pitchFamily="18" charset="0"/>
              </a:rPr>
              <a:t>“The Best Prophet of the Future is</a:t>
            </a:r>
            <a:br>
              <a:rPr lang="en-US" sz="2400" b="1" dirty="0" smtClean="0">
                <a:latin typeface="Bookman Old Style" pitchFamily="18" charset="0"/>
              </a:rPr>
            </a:br>
            <a:r>
              <a:rPr lang="en-US" sz="2400" b="1" dirty="0" smtClean="0">
                <a:latin typeface="Bookman Old Style" pitchFamily="18" charset="0"/>
              </a:rPr>
              <a:t> the Past”</a:t>
            </a:r>
            <a:r>
              <a:rPr lang="en-US" sz="3200" dirty="0">
                <a:latin typeface="Lucida Calligraphy" pitchFamily="66" charset="0"/>
              </a:rPr>
              <a:t/>
            </a:r>
            <a:br>
              <a:rPr lang="en-US" sz="3200" dirty="0">
                <a:latin typeface="Lucida Calligraphy" pitchFamily="66" charset="0"/>
              </a:rPr>
            </a:br>
            <a:endParaRPr lang="en-US" sz="1800" dirty="0">
              <a:latin typeface="Lucida Calligraphy" pitchFamily="66" charset="0"/>
            </a:endParaRPr>
          </a:p>
        </p:txBody>
      </p:sp>
      <p:sp>
        <p:nvSpPr>
          <p:cNvPr id="6" name="TextBox 5"/>
          <p:cNvSpPr txBox="1"/>
          <p:nvPr/>
        </p:nvSpPr>
        <p:spPr>
          <a:xfrm>
            <a:off x="1066800" y="5638800"/>
            <a:ext cx="7315200" cy="369332"/>
          </a:xfrm>
          <a:prstGeom prst="rect">
            <a:avLst/>
          </a:prstGeom>
          <a:noFill/>
        </p:spPr>
        <p:txBody>
          <a:bodyPr wrap="square" rtlCol="0">
            <a:spAutoFit/>
          </a:bodyPr>
          <a:lstStyle/>
          <a:p>
            <a:pPr algn="ctr"/>
            <a:r>
              <a:rPr lang="en-US" dirty="0" smtClean="0"/>
              <a:t>Loretta E. Pineda, State of Colorado, Retired </a:t>
            </a:r>
          </a:p>
        </p:txBody>
      </p:sp>
      <p:pic>
        <p:nvPicPr>
          <p:cNvPr id="5" name="Picture 4" descr="TopBanner1.png"/>
          <p:cNvPicPr>
            <a:picLocks noChangeAspect="1"/>
          </p:cNvPicPr>
          <p:nvPr/>
        </p:nvPicPr>
        <p:blipFill>
          <a:blip r:embed="rId2"/>
          <a:stretch>
            <a:fillRect/>
          </a:stretch>
        </p:blipFill>
        <p:spPr>
          <a:xfrm>
            <a:off x="762000" y="3276600"/>
            <a:ext cx="7826253" cy="18333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a:t>
            </a:r>
            <a:endParaRPr lang="en-US" dirty="0"/>
          </a:p>
        </p:txBody>
      </p:sp>
      <p:sp>
        <p:nvSpPr>
          <p:cNvPr id="3" name="Content Placeholder 2"/>
          <p:cNvSpPr>
            <a:spLocks noGrp="1"/>
          </p:cNvSpPr>
          <p:nvPr>
            <p:ph idx="1"/>
          </p:nvPr>
        </p:nvSpPr>
        <p:spPr>
          <a:xfrm>
            <a:off x="304800" y="1554162"/>
            <a:ext cx="4648200" cy="4525963"/>
          </a:xfrm>
        </p:spPr>
        <p:txBody>
          <a:bodyPr>
            <a:normAutofit fontScale="92500" lnSpcReduction="20000"/>
          </a:bodyPr>
          <a:lstStyle/>
          <a:p>
            <a:r>
              <a:rPr lang="en-US" dirty="0" smtClean="0"/>
              <a:t>However, the inventory of unreclaimed high priority public health and safety problems was still significantly high. All such problems would not have been addressed with AML Funds collected through 1992, the original expiration date for fee collection.</a:t>
            </a:r>
            <a:endParaRPr lang="en-US" dirty="0"/>
          </a:p>
        </p:txBody>
      </p:sp>
      <p:pic>
        <p:nvPicPr>
          <p:cNvPr id="4" name="Picture 2"/>
          <p:cNvPicPr>
            <a:picLocks noChangeAspect="1" noChangeArrowheads="1"/>
          </p:cNvPicPr>
          <p:nvPr/>
        </p:nvPicPr>
        <p:blipFill>
          <a:blip r:embed="rId2" cstate="print"/>
          <a:srcRect/>
          <a:stretch>
            <a:fillRect/>
          </a:stretch>
        </p:blipFill>
        <p:spPr>
          <a:xfrm>
            <a:off x="5257800" y="1295400"/>
            <a:ext cx="3519854" cy="2303743"/>
          </a:xfrm>
          <a:prstGeom prst="rect">
            <a:avLst/>
          </a:prstGeom>
        </p:spPr>
      </p:pic>
      <p:pic>
        <p:nvPicPr>
          <p:cNvPr id="5" name="Picture 2" descr="JeepInGunnelStopeOnHstreet"/>
          <p:cNvPicPr>
            <a:picLocks noChangeAspect="1" noChangeArrowheads="1"/>
          </p:cNvPicPr>
          <p:nvPr/>
        </p:nvPicPr>
        <p:blipFill>
          <a:blip r:embed="rId3"/>
          <a:srcRect/>
          <a:stretch>
            <a:fillRect/>
          </a:stretch>
        </p:blipFill>
        <p:spPr bwMode="auto">
          <a:xfrm>
            <a:off x="4572000" y="3962400"/>
            <a:ext cx="419100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 Records the Need</a:t>
            </a:r>
            <a:endParaRPr lang="en-US" dirty="0"/>
          </a:p>
        </p:txBody>
      </p:sp>
      <p:sp>
        <p:nvSpPr>
          <p:cNvPr id="3" name="Content Placeholder 2"/>
          <p:cNvSpPr>
            <a:spLocks noGrp="1"/>
          </p:cNvSpPr>
          <p:nvPr>
            <p:ph idx="1"/>
          </p:nvPr>
        </p:nvSpPr>
        <p:spPr>
          <a:xfrm>
            <a:off x="228600" y="1554162"/>
            <a:ext cx="4572000" cy="4525963"/>
          </a:xfrm>
        </p:spPr>
        <p:txBody>
          <a:bodyPr>
            <a:normAutofit fontScale="85000" lnSpcReduction="10000"/>
          </a:bodyPr>
          <a:lstStyle/>
          <a:p>
            <a:r>
              <a:rPr lang="en-US" dirty="0" smtClean="0"/>
              <a:t>Though the AML program over the last 13 years has reclaimed a significant number of acres of abandoned lands, Congress found that the "inventory of unreclaimed high priority coal mine sites was still overwhelming". </a:t>
            </a:r>
          </a:p>
          <a:p>
            <a:r>
              <a:rPr lang="en-US" sz="2400" i="1" dirty="0" smtClean="0"/>
              <a:t>H.R. Report No. 294, 101st Congress, 1st Session 17-18 (1989</a:t>
            </a:r>
            <a:r>
              <a:rPr lang="en-US" dirty="0" smtClean="0"/>
              <a:t>)</a:t>
            </a:r>
            <a:endParaRPr lang="en-US" dirty="0"/>
          </a:p>
        </p:txBody>
      </p:sp>
      <p:pic>
        <p:nvPicPr>
          <p:cNvPr id="5" name="Picture 4" descr="2_RockCreek.jpg"/>
          <p:cNvPicPr>
            <a:picLocks noChangeAspect="1"/>
          </p:cNvPicPr>
          <p:nvPr/>
        </p:nvPicPr>
        <p:blipFill>
          <a:blip r:embed="rId2"/>
          <a:stretch>
            <a:fillRect/>
          </a:stretch>
        </p:blipFill>
        <p:spPr>
          <a:xfrm>
            <a:off x="4953000" y="2133600"/>
            <a:ext cx="3905250" cy="292633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1989 –the Need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light of this continuing need to address high priority coal problems, Congressman Rahall introduced a bill, H.R. 2095, in the 101st Congress to extend the AML fee and adjust the allocation of AML Funds. The bill was passed by the House of Representatives on October 23, 1989.</a:t>
            </a:r>
          </a:p>
          <a:p>
            <a:r>
              <a:rPr lang="en-US" dirty="0" smtClean="0"/>
              <a:t>The  bill proposed authority to collect reclamation fees through 2007.</a:t>
            </a:r>
          </a:p>
          <a:p>
            <a:r>
              <a:rPr lang="en-US" dirty="0" smtClean="0"/>
              <a:t>This bill and other legislation also proposed the development of a new abandoned minerals and mineral materials mine reclamation fund.  (non-coal fund).</a:t>
            </a:r>
          </a:p>
          <a:p>
            <a:r>
              <a:rPr lang="en-US" dirty="0" smtClean="0"/>
              <a:t>No other Congressional action was taken until…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Omnibus Budget Reconciliation Act </a:t>
            </a:r>
            <a:endParaRPr lang="en-US" dirty="0"/>
          </a:p>
        </p:txBody>
      </p:sp>
      <p:sp>
        <p:nvSpPr>
          <p:cNvPr id="3" name="Content Placeholder 2"/>
          <p:cNvSpPr>
            <a:spLocks noGrp="1"/>
          </p:cNvSpPr>
          <p:nvPr>
            <p:ph idx="1"/>
          </p:nvPr>
        </p:nvSpPr>
        <p:spPr/>
        <p:txBody>
          <a:bodyPr>
            <a:normAutofit/>
          </a:bodyPr>
          <a:lstStyle/>
          <a:p>
            <a:r>
              <a:rPr lang="en-US" dirty="0" smtClean="0"/>
              <a:t>On October 16, 1990, the House again passed H.R. 2095 as part of H.R. 5835, the Omnibus Budget Reconciliation Act of 1990 (Pub. L. 101–508, 104 Stat. 1388, § 6003(a)). In conference with the Senate, the text of H.R. 2095 was modified.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Omnibus Budget Reconciliation 1990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Amended  SMCRA to extend the collection of reclamation fees 3 years (through September 30, 1995); </a:t>
            </a:r>
          </a:p>
          <a:p>
            <a:r>
              <a:rPr lang="en-US" dirty="0" smtClean="0"/>
              <a:t>Provide that interest will accrue on the AML Fund's unappropriated balance; </a:t>
            </a:r>
          </a:p>
          <a:p>
            <a:r>
              <a:rPr lang="en-US" dirty="0" smtClean="0"/>
              <a:t>Increased the ceiling on eligibility for the small operator assistance.   Allowed use of AML funds to reclaim initial regulatory program sites; </a:t>
            </a:r>
          </a:p>
          <a:p>
            <a:r>
              <a:rPr lang="en-US" dirty="0" smtClean="0"/>
              <a:t>Changed Set-Aside program – Coal only </a:t>
            </a:r>
          </a:p>
          <a:p>
            <a:r>
              <a:rPr lang="en-US" dirty="0" smtClean="0"/>
              <a:t>And allowed states to establish a trust fund for an acid mine drainage abatement and treatment program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Need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1992 Congress once again took up the issue of an AML fee extension as part of the Energy Policy Act of 1992. H.R. Report No. 474, accompanying H.R. 776, recommended that the AML fee be extended until 2010. In conference this date was revised to September 30, 2004.</a:t>
            </a:r>
          </a:p>
          <a:p>
            <a:r>
              <a:rPr lang="en-US" dirty="0" smtClean="0"/>
              <a:t>Of significance to the House Committee was an OSM estimate that when the existing authority to collect the reclamation fee expires in 1995, approximately $1.6 billion worth of high priority health and safety threatening sites would remain unreclaimed.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Policy Act 1992</a:t>
            </a:r>
            <a:endParaRPr lang="en-US" dirty="0"/>
          </a:p>
        </p:txBody>
      </p:sp>
      <p:sp>
        <p:nvSpPr>
          <p:cNvPr id="3" name="Content Placeholder 2"/>
          <p:cNvSpPr>
            <a:spLocks noGrp="1"/>
          </p:cNvSpPr>
          <p:nvPr>
            <p:ph idx="1"/>
          </p:nvPr>
        </p:nvSpPr>
        <p:spPr/>
        <p:txBody>
          <a:bodyPr>
            <a:normAutofit fontScale="92500"/>
          </a:bodyPr>
          <a:lstStyle/>
          <a:p>
            <a:r>
              <a:rPr lang="en-US" b="1" dirty="0" smtClean="0"/>
              <a:t>October 24, 1992 </a:t>
            </a:r>
          </a:p>
          <a:p>
            <a:r>
              <a:rPr lang="en-US" dirty="0" smtClean="0"/>
              <a:t>The </a:t>
            </a:r>
            <a:r>
              <a:rPr lang="en-US" dirty="0"/>
              <a:t>Energy Policy Act of 1992 (Pub. L. 102–486, 106 Stat. 2776, 3056, § 19143(b)(1) of Title XIX), extended the fees through September 30, 2004</a:t>
            </a:r>
            <a:r>
              <a:rPr lang="en-US" dirty="0" smtClean="0"/>
              <a:t>.</a:t>
            </a:r>
          </a:p>
          <a:p>
            <a:r>
              <a:rPr lang="en-US" dirty="0" smtClean="0"/>
              <a:t>One commenter stated that based on the estimated costs for reclaiming all AML sites under its jurisdiction, OSM would not complete this task under current funding levels until 2035 AD</a:t>
            </a:r>
          </a:p>
          <a:p>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Benefit Fund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Energy Policy Act of 1992 established a different use relating to the interest earned by the AML fund.</a:t>
            </a:r>
          </a:p>
          <a:p>
            <a:r>
              <a:rPr lang="en-US" dirty="0" smtClean="0"/>
              <a:t> Rather than using the money to supplement Federal reclamation responsibilities, Congress directed that an amount equal to the interest earned by the AML fund be available for transfer to the United Mine Workers of America Combined Benefit Fund (CBF). Such transfers would continue under the present statutory scheme as long as a need is documented by the trustees and the AML fund earns interest.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UMWA and BCOA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UMWA Combined Benefit Fund was established by federal law under the Coal Industry Retiree Health Benefit Act of 1992. Effective February 1, 1993, the UMWA 1950 Benefit Plan and Trust and the UMWA 1974 Benefit Plan and Trust were merged into the Combined Fund.  </a:t>
            </a:r>
          </a:p>
          <a:p>
            <a:r>
              <a:rPr lang="en-US" dirty="0" smtClean="0"/>
              <a:t> The Combined Benefit Fund provides health and death benefits to individuals who were eligible to receive and receiving benefits from the 1950 Benefit Plan or the 1974 Benefit Plan.  The benefits  extend to dependents – (widows and orphans).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Efforts by the States/Tribes 1990’s-2004</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Member states  and tribes of the of the NAAMLP joined with the IMCC to continue to report to Congress and other stakeholders the accomplishments that have occurred over the past 25 years in terms of reclamation and protecting public health and safety. </a:t>
            </a:r>
          </a:p>
          <a:p>
            <a:r>
              <a:rPr lang="en-US" dirty="0" smtClean="0"/>
              <a:t>Solidarity between states and tribes was tested – with many proposals regarding reauthorization. But states and tribes remained unified.  Committees were formed within NAAMLP.  </a:t>
            </a:r>
          </a:p>
          <a:p>
            <a:r>
              <a:rPr lang="en-US" dirty="0" smtClean="0"/>
              <a:t>In the Spring of 2004- a small group representing governors from five states (KY, WV,WY, OH, and PA) forged a consensus on key issues. including length of fee extension, amount of fee, disposition of RAMP and unappropriated balances, and priorities..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SMCRA</a:t>
            </a:r>
            <a:endParaRPr lang="en-US" dirty="0"/>
          </a:p>
        </p:txBody>
      </p:sp>
      <p:sp>
        <p:nvSpPr>
          <p:cNvPr id="3" name="Content Placeholder 2"/>
          <p:cNvSpPr>
            <a:spLocks noGrp="1"/>
          </p:cNvSpPr>
          <p:nvPr>
            <p:ph idx="1"/>
          </p:nvPr>
        </p:nvSpPr>
        <p:spPr>
          <a:xfrm>
            <a:off x="0" y="1295400"/>
            <a:ext cx="8686800" cy="685800"/>
          </a:xfrm>
        </p:spPr>
        <p:txBody>
          <a:bodyPr>
            <a:normAutofit fontScale="25000" lnSpcReduction="20000"/>
          </a:bodyPr>
          <a:lstStyle/>
          <a:p>
            <a:r>
              <a:rPr lang="en-US" sz="8600" dirty="0" smtClean="0"/>
              <a:t>Early  coal mine regulations - West Virginia in 1939, Indiana in 1941, Illinois in 1943, and Pennsylvania in 1945. </a:t>
            </a:r>
          </a:p>
          <a:p>
            <a:r>
              <a:rPr lang="en-US" sz="8600" dirty="0" smtClean="0"/>
              <a:t>.</a:t>
            </a:r>
          </a:p>
          <a:p>
            <a:endParaRPr lang="en-US" dirty="0"/>
          </a:p>
        </p:txBody>
      </p:sp>
      <p:pic>
        <p:nvPicPr>
          <p:cNvPr id="2050" name="Picture 2" descr="C:\Users\Dave\Desktop\stripmining.jpg"/>
          <p:cNvPicPr>
            <a:picLocks noChangeAspect="1" noChangeArrowheads="1"/>
          </p:cNvPicPr>
          <p:nvPr/>
        </p:nvPicPr>
        <p:blipFill>
          <a:blip r:embed="rId2"/>
          <a:srcRect/>
          <a:stretch>
            <a:fillRect/>
          </a:stretch>
        </p:blipFill>
        <p:spPr bwMode="auto">
          <a:xfrm>
            <a:off x="3124200" y="3429000"/>
            <a:ext cx="5029200" cy="3320058"/>
          </a:xfrm>
          <a:prstGeom prst="rect">
            <a:avLst/>
          </a:prstGeom>
          <a:noFill/>
        </p:spPr>
      </p:pic>
      <p:sp>
        <p:nvSpPr>
          <p:cNvPr id="6" name="Rectangle 5"/>
          <p:cNvSpPr/>
          <p:nvPr/>
        </p:nvSpPr>
        <p:spPr>
          <a:xfrm>
            <a:off x="228600" y="1981200"/>
            <a:ext cx="8610600" cy="1323439"/>
          </a:xfrm>
          <a:prstGeom prst="rect">
            <a:avLst/>
          </a:prstGeom>
        </p:spPr>
        <p:txBody>
          <a:bodyPr wrap="square">
            <a:spAutoFit/>
          </a:bodyPr>
          <a:lstStyle/>
          <a:p>
            <a:r>
              <a:rPr lang="en-US" sz="2000" dirty="0" smtClean="0"/>
              <a:t>The great demand for coal during WWII led to coal being mined with little regard for environmental consequences. Meanwhile, surface mining became increasingly common: in 1963 just 33 percent of American coal came from surface mines; by 1973 that figure reached 60 percent</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 108-447, Omnibus </a:t>
            </a:r>
            <a:endParaRPr lang="en-US" dirty="0"/>
          </a:p>
        </p:txBody>
      </p:sp>
      <p:sp>
        <p:nvSpPr>
          <p:cNvPr id="3" name="Content Placeholder 2"/>
          <p:cNvSpPr>
            <a:spLocks noGrp="1"/>
          </p:cNvSpPr>
          <p:nvPr>
            <p:ph idx="1"/>
          </p:nvPr>
        </p:nvSpPr>
        <p:spPr/>
        <p:txBody>
          <a:bodyPr>
            <a:normAutofit lnSpcReduction="10000"/>
          </a:bodyPr>
          <a:lstStyle/>
          <a:p>
            <a:r>
              <a:rPr lang="en-US" dirty="0" smtClean="0"/>
              <a:t>On December 8, 2004 Congress approved an Omnibus Appropriations bill to fund government operations through September 20, 2005 and extended OSM’s AML fee authority until June 30, 2005.   OSM’s continuing obligation to make CBF transfers was jeopardized earlier in 2004 when it appeared that Congress would not reauthorize OSM’s authority to collect the AML fee that funds the annual transfers to the CBF.</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2005 Accomplishments</a:t>
            </a:r>
            <a:endParaRPr lang="en-US" dirty="0"/>
          </a:p>
        </p:txBody>
      </p:sp>
      <p:sp>
        <p:nvSpPr>
          <p:cNvPr id="3" name="Content Placeholder 2"/>
          <p:cNvSpPr>
            <a:spLocks noGrp="1"/>
          </p:cNvSpPr>
          <p:nvPr>
            <p:ph idx="1"/>
          </p:nvPr>
        </p:nvSpPr>
        <p:spPr/>
        <p:txBody>
          <a:bodyPr/>
          <a:lstStyle/>
          <a:p>
            <a:r>
              <a:rPr lang="en-US" dirty="0" smtClean="0"/>
              <a:t>Reported by NAAMLP in 2005</a:t>
            </a:r>
          </a:p>
          <a:p>
            <a:r>
              <a:rPr lang="en-US" dirty="0" smtClean="0"/>
              <a:t>285,000 acres of abandoned coal mine sites – $3.5 billion in grants to the States and Tribes</a:t>
            </a:r>
          </a:p>
          <a:p>
            <a:r>
              <a:rPr lang="en-US" dirty="0" smtClean="0"/>
              <a:t>NAAMLP estimated $3 billion of high priority problems still threatens public health and safety.  </a:t>
            </a:r>
            <a:endParaRPr lang="en-US" dirty="0"/>
          </a:p>
        </p:txBody>
      </p:sp>
      <p:pic>
        <p:nvPicPr>
          <p:cNvPr id="4" name="Picture 3" descr="banner_RockCreek.jpg"/>
          <p:cNvPicPr>
            <a:picLocks noChangeAspect="1"/>
          </p:cNvPicPr>
          <p:nvPr/>
        </p:nvPicPr>
        <p:blipFill>
          <a:blip r:embed="rId2"/>
          <a:stretch>
            <a:fillRect/>
          </a:stretch>
        </p:blipFill>
        <p:spPr>
          <a:xfrm>
            <a:off x="2057400" y="4572000"/>
            <a:ext cx="6781800" cy="201839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 JOBS, Support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States and Tribes have built an impressive coalition of partners dedicated to AML reclamation.  </a:t>
            </a:r>
          </a:p>
          <a:p>
            <a:r>
              <a:rPr lang="en-US" dirty="0" smtClean="0"/>
              <a:t>Creation of jobs in the construction industry and the translation into economic benefits.  $1 million in grant funding = 40 jobs in construction services.</a:t>
            </a:r>
          </a:p>
          <a:p>
            <a:r>
              <a:rPr lang="en-US" dirty="0" smtClean="0"/>
              <a:t>NAAMLP also built broad support from many AML states  and Tribes to  emphasize to Congress the need for action on AML reauthorization.  The association gave Congress solutions to some of the problems with AML reauthorization.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Critical Extensions/REPRIEVE</a:t>
            </a:r>
          </a:p>
        </p:txBody>
      </p:sp>
      <p:sp>
        <p:nvSpPr>
          <p:cNvPr id="3" name="Content Placeholder 2"/>
          <p:cNvSpPr>
            <a:spLocks noGrp="1"/>
          </p:cNvSpPr>
          <p:nvPr>
            <p:ph idx="1"/>
          </p:nvPr>
        </p:nvSpPr>
        <p:spPr/>
        <p:txBody>
          <a:bodyPr>
            <a:normAutofit/>
          </a:bodyPr>
          <a:lstStyle/>
          <a:p>
            <a:r>
              <a:rPr lang="en-US" dirty="0" smtClean="0"/>
              <a:t>May 11, 2005, P.L. 109-13 amended ‘‘June 30, 2005,’’  to ‘‘September 30, 2005,’’</a:t>
            </a:r>
          </a:p>
          <a:p>
            <a:r>
              <a:rPr lang="nn-NO" dirty="0" smtClean="0"/>
              <a:t>Aug. 2, 2005, P.L. 109-54, </a:t>
            </a:r>
            <a:r>
              <a:rPr lang="en-US" dirty="0" smtClean="0"/>
              <a:t>amended ‘‘September 30, 2005,’’ to‘‘June 30, 2006,’’.</a:t>
            </a:r>
          </a:p>
          <a:p>
            <a:r>
              <a:rPr lang="en-US" dirty="0" smtClean="0"/>
              <a:t> June 15, 2006, P.L. 109-234,  amended‘‘June 30, 2006’’ to ‘‘September 30, 2007</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In”   Merry Christmas!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During the Summer and Fall of 2006 there were several legislative proposals dealing with reauthorization.  </a:t>
            </a:r>
          </a:p>
          <a:p>
            <a:r>
              <a:rPr lang="en-US" dirty="0" smtClean="0"/>
              <a:t>Tax </a:t>
            </a:r>
            <a:r>
              <a:rPr lang="en-US" dirty="0"/>
              <a:t>Relief and Health Care Act of 2006, Public Law 109–432, signed into law on December 20, 2006, which included the Surface Mining Control and Reclamation Act Amendments of 2006 (the 2006 amendments</a:t>
            </a:r>
            <a:r>
              <a:rPr lang="en-US" dirty="0" smtClean="0"/>
              <a:t>).</a:t>
            </a:r>
            <a:r>
              <a:rPr lang="en-US" dirty="0"/>
              <a:t> </a:t>
            </a:r>
            <a:endParaRPr lang="en-US" dirty="0" smtClean="0"/>
          </a:p>
          <a:p>
            <a:r>
              <a:rPr lang="en-US" dirty="0" smtClean="0"/>
              <a:t>How did it make it in – different ideas, strategies, various interests, issue was kept alive.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Amendments </a:t>
            </a:r>
            <a:endParaRPr lang="en-US" dirty="0"/>
          </a:p>
        </p:txBody>
      </p:sp>
      <p:sp>
        <p:nvSpPr>
          <p:cNvPr id="3" name="Content Placeholder 2"/>
          <p:cNvSpPr>
            <a:spLocks noGrp="1"/>
          </p:cNvSpPr>
          <p:nvPr>
            <p:ph idx="1"/>
          </p:nvPr>
        </p:nvSpPr>
        <p:spPr/>
        <p:txBody>
          <a:bodyPr>
            <a:normAutofit fontScale="55000" lnSpcReduction="20000"/>
          </a:bodyPr>
          <a:lstStyle/>
          <a:p>
            <a:r>
              <a:rPr lang="en-US" sz="3600" dirty="0" smtClean="0"/>
              <a:t>Extends the AML program for 15 years to  2021</a:t>
            </a:r>
          </a:p>
          <a:p>
            <a:r>
              <a:rPr lang="en-US" sz="3600" dirty="0" smtClean="0"/>
              <a:t> Among other things, the bill provides for automatic annual payments to states of their 50 percent share of receipts from AML fees that are paid on every ton of coal produced in the U.S. </a:t>
            </a:r>
          </a:p>
          <a:p>
            <a:r>
              <a:rPr lang="en-US" sz="3600" dirty="0" smtClean="0"/>
              <a:t>States will also receive, over a seven year period of time, the unappropriated balances that are held for them in the AML Trust Fund. </a:t>
            </a:r>
          </a:p>
          <a:p>
            <a:r>
              <a:rPr lang="en-US" sz="3600" dirty="0" smtClean="0"/>
              <a:t>The bill also contains provisions that address provisions in Title IV of SMCRA that have proven problematic for the states over the years, including lien provisions, restrictions on amounts of money that can be spent on water replacement projects, and limitations on set-aside programs for addressing acid mine drainage problems. </a:t>
            </a:r>
          </a:p>
          <a:p>
            <a:r>
              <a:rPr lang="en-US" sz="3600" dirty="0" smtClean="0"/>
              <a:t>Pursuant to the new bill, the fees that coal operators pay will be reduced 20 percent over the expanded life of the program and </a:t>
            </a:r>
          </a:p>
          <a:p>
            <a:r>
              <a:rPr lang="en-US" sz="3600" dirty="0" smtClean="0"/>
              <a:t>interest collected on the AML Trust Fund will be available to address deficits in the Combined Benefit Fund, the United Mine Workers pension plan for retired miners and their families</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Progress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More than 350,000 acres of high priority abandoned coal mine sites have been reclaimed through $6.2 billion in grants to State and Tribal AML programs under SMCRA. </a:t>
            </a:r>
          </a:p>
          <a:p>
            <a:r>
              <a:rPr lang="en-US" dirty="0" smtClean="0"/>
              <a:t>Hazards associated with more than 19,500 open mine portals, over 725 miles of dangerous highwalls, and 26,000 acres of dangerous piles and embankments have been eliminated and the land reclaimed. </a:t>
            </a:r>
          </a:p>
          <a:p>
            <a:r>
              <a:rPr lang="en-US" dirty="0" smtClean="0"/>
              <a:t>$4 billion of high priority problems still threaten the public health and safety and remain unreclaimed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114800" cy="609600"/>
          </a:xfrm>
        </p:spPr>
        <p:txBody>
          <a:bodyPr>
            <a:normAutofit fontScale="90000"/>
          </a:bodyPr>
          <a:lstStyle/>
          <a:p>
            <a:r>
              <a:rPr lang="en-US" dirty="0" smtClean="0"/>
              <a:t>Hazards Remain</a:t>
            </a:r>
            <a:endParaRPr lang="en-US" dirty="0"/>
          </a:p>
        </p:txBody>
      </p:sp>
      <p:pic>
        <p:nvPicPr>
          <p:cNvPr id="3074" name="Picture 2" descr="C:\Users\Dave\Desktop\ATV-Accitdent-in-Mine-Opening---Pennsylvania.jpg"/>
          <p:cNvPicPr>
            <a:picLocks noGrp="1" noChangeAspect="1" noChangeArrowheads="1"/>
          </p:cNvPicPr>
          <p:nvPr>
            <p:ph idx="1"/>
          </p:nvPr>
        </p:nvPicPr>
        <p:blipFill>
          <a:blip r:embed="rId2"/>
          <a:srcRect/>
          <a:stretch>
            <a:fillRect/>
          </a:stretch>
        </p:blipFill>
        <p:spPr bwMode="auto">
          <a:xfrm>
            <a:off x="838201" y="990600"/>
            <a:ext cx="3733800" cy="2987040"/>
          </a:xfrm>
          <a:prstGeom prst="rect">
            <a:avLst/>
          </a:prstGeom>
          <a:noFill/>
        </p:spPr>
      </p:pic>
      <p:pic>
        <p:nvPicPr>
          <p:cNvPr id="7" name="Picture 6" descr="New-Mexico1.jpg"/>
          <p:cNvPicPr>
            <a:picLocks noChangeAspect="1"/>
          </p:cNvPicPr>
          <p:nvPr/>
        </p:nvPicPr>
        <p:blipFill>
          <a:blip r:embed="rId3"/>
          <a:stretch>
            <a:fillRect/>
          </a:stretch>
        </p:blipFill>
        <p:spPr>
          <a:xfrm>
            <a:off x="1295400" y="4038600"/>
            <a:ext cx="3058732" cy="2286000"/>
          </a:xfrm>
          <a:prstGeom prst="rect">
            <a:avLst/>
          </a:prstGeom>
        </p:spPr>
      </p:pic>
      <p:pic>
        <p:nvPicPr>
          <p:cNvPr id="8" name="Picture 7" descr="Kentucky1.jpg"/>
          <p:cNvPicPr>
            <a:picLocks noChangeAspect="1"/>
          </p:cNvPicPr>
          <p:nvPr/>
        </p:nvPicPr>
        <p:blipFill>
          <a:blip r:embed="rId4"/>
          <a:stretch>
            <a:fillRect/>
          </a:stretch>
        </p:blipFill>
        <p:spPr>
          <a:xfrm>
            <a:off x="4876800" y="2514600"/>
            <a:ext cx="3048000" cy="2277979"/>
          </a:xfrm>
          <a:prstGeom prst="rect">
            <a:avLst/>
          </a:prstGeom>
        </p:spPr>
      </p:pic>
      <p:pic>
        <p:nvPicPr>
          <p:cNvPr id="9" name="Picture 8" descr="Virginia1.jpg"/>
          <p:cNvPicPr>
            <a:picLocks noChangeAspect="1"/>
          </p:cNvPicPr>
          <p:nvPr/>
        </p:nvPicPr>
        <p:blipFill>
          <a:blip r:embed="rId5"/>
          <a:stretch>
            <a:fillRect/>
          </a:stretch>
        </p:blipFill>
        <p:spPr>
          <a:xfrm>
            <a:off x="4800600" y="133952"/>
            <a:ext cx="3124200" cy="2334928"/>
          </a:xfrm>
          <a:prstGeom prst="rect">
            <a:avLst/>
          </a:prstGeom>
        </p:spPr>
      </p:pic>
      <p:pic>
        <p:nvPicPr>
          <p:cNvPr id="10" name="Picture 3" descr="C:\Documents and Settings\sgr\My Documents\My Pictures\My Pictures\fires\SouthCanon\SoCanRefuseFires\104-0500_IMG.JPG"/>
          <p:cNvPicPr>
            <a:picLocks noChangeAspect="1" noChangeArrowheads="1"/>
          </p:cNvPicPr>
          <p:nvPr/>
        </p:nvPicPr>
        <p:blipFill>
          <a:blip r:embed="rId6" cstate="print"/>
          <a:srcRect/>
          <a:stretch>
            <a:fillRect/>
          </a:stretch>
        </p:blipFill>
        <p:spPr bwMode="auto">
          <a:xfrm>
            <a:off x="4495800" y="4953000"/>
            <a:ext cx="2362200" cy="1656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 Collection to DATE</a:t>
            </a:r>
            <a:endParaRPr lang="en-US" dirty="0"/>
          </a:p>
        </p:txBody>
      </p:sp>
      <p:sp>
        <p:nvSpPr>
          <p:cNvPr id="3" name="Content Placeholder 2"/>
          <p:cNvSpPr>
            <a:spLocks noGrp="1"/>
          </p:cNvSpPr>
          <p:nvPr>
            <p:ph idx="1"/>
          </p:nvPr>
        </p:nvSpPr>
        <p:spPr>
          <a:xfrm>
            <a:off x="304800" y="1554162"/>
            <a:ext cx="3810000" cy="4694238"/>
          </a:xfrm>
        </p:spPr>
        <p:txBody>
          <a:bodyPr/>
          <a:lstStyle/>
          <a:p>
            <a:r>
              <a:rPr lang="en-US" dirty="0" smtClean="0"/>
              <a:t>Since SMCRA’s enactment in 1977, the AML program has collected over $10.1 billion in fees from present-day coal production.  </a:t>
            </a:r>
            <a:endParaRPr lang="en-US" dirty="0"/>
          </a:p>
        </p:txBody>
      </p:sp>
      <p:pic>
        <p:nvPicPr>
          <p:cNvPr id="4" name="Picture 1" descr="C:\Users\sb1\Downloads\1_115-combined.jpg"/>
          <p:cNvPicPr>
            <a:picLocks noChangeAspect="1" noChangeArrowheads="1"/>
          </p:cNvPicPr>
          <p:nvPr/>
        </p:nvPicPr>
        <p:blipFill>
          <a:blip r:embed="rId2" cstate="print"/>
          <a:srcRect b="13333"/>
          <a:stretch>
            <a:fillRect/>
          </a:stretch>
        </p:blipFill>
        <p:spPr bwMode="auto">
          <a:xfrm>
            <a:off x="4267200" y="1752600"/>
            <a:ext cx="4651355" cy="4191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Themes</a:t>
            </a:r>
            <a:endParaRPr lang="en-US" dirty="0"/>
          </a:p>
        </p:txBody>
      </p:sp>
      <p:sp>
        <p:nvSpPr>
          <p:cNvPr id="3" name="Content Placeholder 2"/>
          <p:cNvSpPr>
            <a:spLocks noGrp="1"/>
          </p:cNvSpPr>
          <p:nvPr>
            <p:ph idx="1"/>
          </p:nvPr>
        </p:nvSpPr>
        <p:spPr>
          <a:xfrm>
            <a:off x="228600" y="1554162"/>
            <a:ext cx="8763000" cy="4999038"/>
          </a:xfrm>
        </p:spPr>
        <p:txBody>
          <a:bodyPr>
            <a:normAutofit fontScale="92500" lnSpcReduction="20000"/>
          </a:bodyPr>
          <a:lstStyle/>
          <a:p>
            <a:r>
              <a:rPr lang="en-US" dirty="0" smtClean="0"/>
              <a:t>The “inventory”/unknown</a:t>
            </a:r>
          </a:p>
          <a:p>
            <a:r>
              <a:rPr lang="en-US" dirty="0" smtClean="0"/>
              <a:t>Reclamation success</a:t>
            </a:r>
          </a:p>
          <a:p>
            <a:r>
              <a:rPr lang="en-US" dirty="0" smtClean="0"/>
              <a:t>Minimum program funding</a:t>
            </a:r>
          </a:p>
          <a:p>
            <a:r>
              <a:rPr lang="en-US" dirty="0" smtClean="0"/>
              <a:t>Funding formulas -state share</a:t>
            </a:r>
          </a:p>
          <a:p>
            <a:r>
              <a:rPr lang="en-US" dirty="0" smtClean="0"/>
              <a:t>Set-aside funds</a:t>
            </a:r>
          </a:p>
          <a:p>
            <a:r>
              <a:rPr lang="en-US" dirty="0" smtClean="0"/>
              <a:t>Emergency program funding</a:t>
            </a:r>
          </a:p>
          <a:p>
            <a:r>
              <a:rPr lang="en-US" dirty="0" smtClean="0"/>
              <a:t>Non-coal funding</a:t>
            </a:r>
          </a:p>
          <a:p>
            <a:r>
              <a:rPr lang="en-US" dirty="0" smtClean="0"/>
              <a:t>Certification</a:t>
            </a:r>
          </a:p>
          <a:p>
            <a:r>
              <a:rPr lang="en-US" dirty="0" smtClean="0"/>
              <a:t>Jobs – Economic Stimulus</a:t>
            </a:r>
          </a:p>
          <a:p>
            <a:r>
              <a:rPr lang="en-US" dirty="0" smtClean="0"/>
              <a:t>Federal deficit</a:t>
            </a:r>
          </a:p>
          <a:p>
            <a:endParaRPr lang="en-US" dirty="0"/>
          </a:p>
        </p:txBody>
      </p:sp>
      <p:pic>
        <p:nvPicPr>
          <p:cNvPr id="4" name="Picture 2" descr="M:\imp\dlb\IMP Presentation\01 Danger Sign.jpg"/>
          <p:cNvPicPr>
            <a:picLocks noChangeAspect="1" noChangeArrowheads="1"/>
          </p:cNvPicPr>
          <p:nvPr/>
        </p:nvPicPr>
        <p:blipFill>
          <a:blip r:embed="rId2"/>
          <a:srcRect/>
          <a:stretch>
            <a:fillRect/>
          </a:stretch>
        </p:blipFill>
        <p:spPr bwMode="auto">
          <a:xfrm>
            <a:off x="5822677" y="1752600"/>
            <a:ext cx="2930412" cy="4648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Movement  1960’s</a:t>
            </a:r>
            <a:endParaRPr lang="en-US" dirty="0"/>
          </a:p>
        </p:txBody>
      </p:sp>
      <p:sp>
        <p:nvSpPr>
          <p:cNvPr id="3" name="Content Placeholder 2"/>
          <p:cNvSpPr>
            <a:spLocks noGrp="1"/>
          </p:cNvSpPr>
          <p:nvPr>
            <p:ph idx="1"/>
          </p:nvPr>
        </p:nvSpPr>
        <p:spPr>
          <a:xfrm>
            <a:off x="457200" y="1600201"/>
            <a:ext cx="3733800" cy="4876799"/>
          </a:xfrm>
        </p:spPr>
        <p:txBody>
          <a:bodyPr>
            <a:normAutofit fontScale="70000" lnSpcReduction="20000"/>
          </a:bodyPr>
          <a:lstStyle/>
          <a:p>
            <a:r>
              <a:rPr lang="en-US" dirty="0" smtClean="0"/>
              <a:t>SMCRA grew out of a concern about the environmental effects of strip mining </a:t>
            </a:r>
          </a:p>
          <a:p>
            <a:r>
              <a:rPr lang="en-US" dirty="0" smtClean="0"/>
              <a:t>Congress first held hearings on surface coal mining regulation in 1968.</a:t>
            </a:r>
          </a:p>
          <a:p>
            <a:r>
              <a:rPr lang="en-US" dirty="0" smtClean="0"/>
              <a:t>In 1974 and 1975 Congress sent mining regulation bills to President Gerald Ford but he vetoed them out of concern that they would harm the coal industry, increase inflation, and restrict the energy supply</a:t>
            </a:r>
          </a:p>
          <a:p>
            <a:endParaRPr lang="en-US" dirty="0"/>
          </a:p>
        </p:txBody>
      </p:sp>
      <p:pic>
        <p:nvPicPr>
          <p:cNvPr id="4" name="Picture 2" descr="C:\My Documents\esc3.jpg"/>
          <p:cNvPicPr>
            <a:picLocks noChangeAspect="1" noChangeArrowheads="1"/>
          </p:cNvPicPr>
          <p:nvPr/>
        </p:nvPicPr>
        <p:blipFill>
          <a:blip r:embed="rId2"/>
          <a:srcRect/>
          <a:stretch>
            <a:fillRect/>
          </a:stretch>
        </p:blipFill>
        <p:spPr bwMode="auto">
          <a:xfrm>
            <a:off x="4343400" y="2133600"/>
            <a:ext cx="4495800" cy="27459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a:t>
            </a:r>
            <a:endParaRPr lang="en-US" dirty="0"/>
          </a:p>
        </p:txBody>
      </p:sp>
      <p:sp>
        <p:nvSpPr>
          <p:cNvPr id="3" name="Content Placeholder 2"/>
          <p:cNvSpPr>
            <a:spLocks noGrp="1"/>
          </p:cNvSpPr>
          <p:nvPr>
            <p:ph idx="1"/>
          </p:nvPr>
        </p:nvSpPr>
        <p:spPr>
          <a:xfrm>
            <a:off x="304800" y="1554162"/>
            <a:ext cx="7315200" cy="4525963"/>
          </a:xfrm>
        </p:spPr>
        <p:txBody>
          <a:bodyPr>
            <a:normAutofit/>
          </a:bodyPr>
          <a:lstStyle/>
          <a:p>
            <a:r>
              <a:rPr lang="en-US" dirty="0" smtClean="0"/>
              <a:t>Find Common Ground</a:t>
            </a:r>
          </a:p>
          <a:p>
            <a:r>
              <a:rPr lang="en-US" dirty="0" smtClean="0"/>
              <a:t>Build </a:t>
            </a:r>
            <a:r>
              <a:rPr lang="en-US" dirty="0" smtClean="0"/>
              <a:t>Consensus  </a:t>
            </a:r>
          </a:p>
          <a:p>
            <a:r>
              <a:rPr lang="en-US" dirty="0" smtClean="0"/>
              <a:t>Support Champions</a:t>
            </a:r>
            <a:endParaRPr lang="en-US" dirty="0" smtClean="0"/>
          </a:p>
          <a:p>
            <a:r>
              <a:rPr lang="en-US" dirty="0" smtClean="0"/>
              <a:t>Advocate for State </a:t>
            </a:r>
            <a:r>
              <a:rPr lang="en-US" dirty="0" smtClean="0"/>
              <a:t>involvement</a:t>
            </a:r>
          </a:p>
          <a:p>
            <a:r>
              <a:rPr lang="en-US" dirty="0" smtClean="0"/>
              <a:t>Honor Stakeholders</a:t>
            </a:r>
            <a:endParaRPr lang="en-US" dirty="0" smtClean="0"/>
          </a:p>
          <a:p>
            <a:r>
              <a:rPr lang="en-US" dirty="0" smtClean="0"/>
              <a:t>Educate Congress- provide ideas</a:t>
            </a:r>
          </a:p>
          <a:p>
            <a:r>
              <a:rPr lang="en-US" dirty="0" smtClean="0"/>
              <a:t>Keep the issue alive</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990600" y="304800"/>
            <a:ext cx="7391400" cy="5357069"/>
          </a:xfrm>
          <a:prstGeom prst="rect">
            <a:avLst/>
          </a:prstGeom>
          <a:noFill/>
          <a:ln w="9525">
            <a:noFill/>
            <a:miter lim="800000"/>
            <a:headEnd/>
            <a:tailEnd/>
          </a:ln>
          <a:effectLst/>
        </p:spPr>
      </p:pic>
      <p:sp>
        <p:nvSpPr>
          <p:cNvPr id="6" name="Title 1"/>
          <p:cNvSpPr txBox="1">
            <a:spLocks/>
          </p:cNvSpPr>
          <p:nvPr/>
        </p:nvSpPr>
        <p:spPr>
          <a:xfrm>
            <a:off x="228600" y="5791200"/>
            <a:ext cx="8686800" cy="838200"/>
          </a:xfrm>
          <a:prstGeom prst="rect">
            <a:avLst/>
          </a:prstGeom>
        </p:spPr>
        <p:txBody>
          <a:bodyPr vert="horz"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The present is here… </a:t>
            </a:r>
            <a:br>
              <a:rPr kumimoji="0" lang="en-US" sz="3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US" sz="3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The future is ahead… prepare for it</a:t>
            </a: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3, 1977</a:t>
            </a:r>
            <a:endParaRPr lang="en-US" dirty="0"/>
          </a:p>
        </p:txBody>
      </p:sp>
      <p:sp>
        <p:nvSpPr>
          <p:cNvPr id="3" name="Content Placeholder 2"/>
          <p:cNvSpPr>
            <a:spLocks noGrp="1"/>
          </p:cNvSpPr>
          <p:nvPr>
            <p:ph idx="1"/>
          </p:nvPr>
        </p:nvSpPr>
        <p:spPr>
          <a:xfrm>
            <a:off x="304800" y="1371600"/>
            <a:ext cx="8686800" cy="5105400"/>
          </a:xfrm>
        </p:spPr>
        <p:txBody>
          <a:bodyPr>
            <a:normAutofit fontScale="70000" lnSpcReduction="20000"/>
          </a:bodyPr>
          <a:lstStyle/>
          <a:p>
            <a:r>
              <a:rPr lang="en-US" dirty="0" smtClean="0"/>
              <a:t>As Jimmy Carter campaigned in Appalachia in 1976, he promised to sign legislation dealing with strip mining.   </a:t>
            </a:r>
          </a:p>
          <a:p>
            <a:r>
              <a:rPr lang="en-US" b="1" dirty="0" smtClean="0"/>
              <a:t>President Carter signs SMCRA into law</a:t>
            </a:r>
            <a:r>
              <a:rPr lang="en-US" dirty="0" smtClean="0"/>
              <a:t>. The Act establishes the Office of Surface Mining Reclamation and Enforcement within the Department of the Interior to carry out the provisions of the law.</a:t>
            </a:r>
          </a:p>
          <a:p>
            <a:r>
              <a:rPr lang="en-US" b="1" dirty="0" smtClean="0"/>
              <a:t>SMCRA was the first federal environmental statute to regulate a specific industry as opposed to a specific type of pollution. It created two major programs</a:t>
            </a:r>
            <a:r>
              <a:rPr lang="en-US" dirty="0" smtClean="0"/>
              <a:t>:</a:t>
            </a:r>
          </a:p>
          <a:p>
            <a:r>
              <a:rPr lang="en-US" dirty="0" smtClean="0"/>
              <a:t>An </a:t>
            </a:r>
            <a:r>
              <a:rPr lang="en-US" b="1" dirty="0" smtClean="0"/>
              <a:t>abandoned mine land (AML) reclamation program</a:t>
            </a:r>
            <a:r>
              <a:rPr lang="en-US" dirty="0" smtClean="0"/>
              <a:t>, funded by fees that operators pay on each ton of coal produced, to reclaim land and water resources adversely affected by coal mines abandoned before August 3, 1977.</a:t>
            </a:r>
          </a:p>
          <a:p>
            <a:r>
              <a:rPr lang="en-US" dirty="0" smtClean="0"/>
              <a:t>A </a:t>
            </a:r>
            <a:r>
              <a:rPr lang="en-US" b="1" dirty="0" smtClean="0"/>
              <a:t>regulatory program</a:t>
            </a:r>
            <a:r>
              <a:rPr lang="en-US" dirty="0" smtClean="0"/>
              <a:t> to ensure that surface coal mining operations initiated or in existence after the effective date of the Act are conducted and reclaimed in an environmentally sound manner.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Fee Collection</a:t>
            </a:r>
            <a:endParaRPr lang="en-US" dirty="0"/>
          </a:p>
        </p:txBody>
      </p:sp>
      <p:sp>
        <p:nvSpPr>
          <p:cNvPr id="3" name="Content Placeholder 2"/>
          <p:cNvSpPr>
            <a:spLocks noGrp="1"/>
          </p:cNvSpPr>
          <p:nvPr>
            <p:ph idx="1"/>
          </p:nvPr>
        </p:nvSpPr>
        <p:spPr>
          <a:xfrm>
            <a:off x="457200" y="1447800"/>
            <a:ext cx="8229600" cy="2362201"/>
          </a:xfrm>
        </p:spPr>
        <p:txBody>
          <a:bodyPr>
            <a:normAutofit fontScale="85000" lnSpcReduction="20000"/>
          </a:bodyPr>
          <a:lstStyle/>
          <a:p>
            <a:r>
              <a:rPr lang="en-US" sz="3600" dirty="0"/>
              <a:t>As originally enacted, section 402(b) of SMCRA authorized collection of reclamation fees for 15 years following the date of enactment (August 3, 1977); thus, the fee collection authority would have expired August 3, 1992.</a:t>
            </a:r>
          </a:p>
        </p:txBody>
      </p:sp>
      <p:pic>
        <p:nvPicPr>
          <p:cNvPr id="2050" name="Picture 2"/>
          <p:cNvPicPr>
            <a:picLocks noChangeAspect="1" noChangeArrowheads="1"/>
          </p:cNvPicPr>
          <p:nvPr/>
        </p:nvPicPr>
        <p:blipFill>
          <a:blip r:embed="rId2"/>
          <a:srcRect/>
          <a:stretch>
            <a:fillRect/>
          </a:stretch>
        </p:blipFill>
        <p:spPr bwMode="auto">
          <a:xfrm>
            <a:off x="2819400" y="3557105"/>
            <a:ext cx="4876800" cy="28627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Changes/Extensions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Aug. 3, 1977, P.L. 95-87, Title IV, § 402, 91 Stat. 457 </a:t>
            </a:r>
          </a:p>
          <a:p>
            <a:r>
              <a:rPr lang="en-US" dirty="0" smtClean="0"/>
              <a:t>May 7, 1987, P.L. 100-34, Title I, § 101, 101 Stat. 300 </a:t>
            </a:r>
          </a:p>
          <a:p>
            <a:r>
              <a:rPr lang="en-US" dirty="0" smtClean="0"/>
              <a:t>Nov. 5, 1990, P.L. 101-508, Title VI, Subtitle A, §§ 6003, 6004, 104 Stat. 1388-290, 1388-291 </a:t>
            </a:r>
          </a:p>
          <a:p>
            <a:r>
              <a:rPr lang="en-US" dirty="0" smtClean="0"/>
              <a:t>Oct. 24, 1992, P.L. 102-486, Title XIX, Subtitle C, § 19143(b)(1), (2), (3)(B), Title XXV, § 2515, 106 Stat. 3056, 3113.) </a:t>
            </a:r>
          </a:p>
          <a:p>
            <a:r>
              <a:rPr lang="en-US" dirty="0" smtClean="0"/>
              <a:t>As amended Dec. 8, 2004, P.L. 108-447, Div E, Title I, § 135(a), 118 Stat. 3068 </a:t>
            </a:r>
          </a:p>
          <a:p>
            <a:r>
              <a:rPr lang="en-US" dirty="0" smtClean="0"/>
              <a:t>May 11, 2005, P.L. 109-13, Div A, Title VI, § 6035, 119 Stat. 289 </a:t>
            </a:r>
          </a:p>
          <a:p>
            <a:r>
              <a:rPr lang="nn-NO" dirty="0" smtClean="0"/>
              <a:t>Aug. 2, 2005, P.L. 109-54, Title I, § 129, 119 Stat. 525 </a:t>
            </a:r>
          </a:p>
          <a:p>
            <a:r>
              <a:rPr lang="en-US" dirty="0" smtClean="0"/>
              <a:t>June 15, 2006, P.L. 109-234, Title VII, § 7007, 120 Stat. 483 </a:t>
            </a:r>
          </a:p>
          <a:p>
            <a:r>
              <a:rPr lang="en-US" dirty="0" smtClean="0"/>
              <a:t>Dec. 20, 2006, P.L. 109-432, Div C, Title II, Subtitle A, § 202, 120 Stat. 3008 </a:t>
            </a:r>
          </a:p>
          <a:p>
            <a:r>
              <a:rPr lang="en-US" dirty="0" smtClean="0"/>
              <a:t>Oct. 3, 2008, P.L. 110-343, Div C, Title VI, § 602, 122 Stat. 3911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1977-1983</a:t>
            </a:r>
            <a:endParaRPr lang="en-US" dirty="0"/>
          </a:p>
        </p:txBody>
      </p:sp>
      <p:sp>
        <p:nvSpPr>
          <p:cNvPr id="3" name="Content Placeholder 2"/>
          <p:cNvSpPr>
            <a:spLocks noGrp="1"/>
          </p:cNvSpPr>
          <p:nvPr>
            <p:ph idx="1"/>
          </p:nvPr>
        </p:nvSpPr>
        <p:spPr/>
        <p:txBody>
          <a:bodyPr>
            <a:normAutofit fontScale="92500"/>
          </a:bodyPr>
          <a:lstStyle/>
          <a:p>
            <a:r>
              <a:rPr lang="en-US" b="1" dirty="0" smtClean="0"/>
              <a:t>October 25, 1978 -</a:t>
            </a:r>
            <a:r>
              <a:rPr lang="en-US" dirty="0" smtClean="0"/>
              <a:t>OSM publishes final rules for administration of the abandoned mine land reclamation program.</a:t>
            </a:r>
          </a:p>
          <a:p>
            <a:r>
              <a:rPr lang="en-US" b="1" dirty="0" smtClean="0"/>
              <a:t>March 31, 1979 -</a:t>
            </a:r>
            <a:r>
              <a:rPr lang="en-US" dirty="0" smtClean="0"/>
              <a:t>OSM publishes final rules for the permanent regulatory program.</a:t>
            </a:r>
          </a:p>
          <a:p>
            <a:r>
              <a:rPr lang="en-US" b="1" dirty="0" smtClean="0"/>
              <a:t>February 27, 1980 through December 23, 1983</a:t>
            </a:r>
          </a:p>
          <a:p>
            <a:r>
              <a:rPr lang="en-US" dirty="0" smtClean="0"/>
              <a:t>OSM approves 25 state regulatory programs and 22 state abandoned mine land reclamation plans.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May 7, 1987, P.L. 100-34 </a:t>
            </a:r>
            <a:br>
              <a:rPr lang="en-US" dirty="0" smtClean="0"/>
            </a:br>
            <a:endParaRPr lang="en-US" dirty="0"/>
          </a:p>
        </p:txBody>
      </p:sp>
      <p:sp>
        <p:nvSpPr>
          <p:cNvPr id="3" name="Content Placeholder 2"/>
          <p:cNvSpPr>
            <a:spLocks noGrp="1"/>
          </p:cNvSpPr>
          <p:nvPr>
            <p:ph idx="1"/>
          </p:nvPr>
        </p:nvSpPr>
        <p:spPr/>
        <p:txBody>
          <a:bodyPr/>
          <a:lstStyle/>
          <a:p>
            <a:r>
              <a:rPr lang="en-US" dirty="0" smtClean="0"/>
              <a:t>Amended SMCRA to permit States to set aside in a special trust fund up to 10 percent of the annual State funds from the Abandoned Mine Land Reclamation Fund for expenditure in the future for purposes of abandoned mine reclamation.    </a:t>
            </a:r>
          </a:p>
          <a:p>
            <a:r>
              <a:rPr lang="en-US" dirty="0" smtClean="0"/>
              <a:t>In the future…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 10 years </a:t>
            </a:r>
            <a:endParaRPr lang="en-US" dirty="0"/>
          </a:p>
        </p:txBody>
      </p:sp>
      <p:sp>
        <p:nvSpPr>
          <p:cNvPr id="3" name="Content Placeholder 2"/>
          <p:cNvSpPr>
            <a:spLocks noGrp="1"/>
          </p:cNvSpPr>
          <p:nvPr>
            <p:ph idx="1"/>
          </p:nvPr>
        </p:nvSpPr>
        <p:spPr>
          <a:xfrm>
            <a:off x="228600" y="1676400"/>
            <a:ext cx="8686800" cy="4495800"/>
          </a:xfrm>
        </p:spPr>
        <p:txBody>
          <a:bodyPr>
            <a:normAutofit/>
          </a:bodyPr>
          <a:lstStyle/>
          <a:p>
            <a:r>
              <a:rPr lang="en-US" dirty="0" smtClean="0"/>
              <a:t>From 1977 to 1987, many of the scars left from past mining practices had been reclaimed.</a:t>
            </a:r>
          </a:p>
          <a:p>
            <a:r>
              <a:rPr lang="en-US" dirty="0" smtClean="0"/>
              <a:t>In 1987 the NAAMLP reported 6,203 mine sites encompassing 65,750 acres reclaimed. </a:t>
            </a:r>
          </a:p>
          <a:p>
            <a:r>
              <a:rPr lang="en-US" dirty="0" smtClean="0"/>
              <a:t>$1.1 billion spent</a:t>
            </a:r>
          </a:p>
          <a:p>
            <a:r>
              <a:rPr lang="en-US" dirty="0" smtClean="0"/>
              <a:t>Includes money spent by the RAMP program, non-coal reclamation, states and tribes, OSM projects.  </a:t>
            </a:r>
          </a:p>
          <a:p>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1099</TotalTime>
  <Words>2193</Words>
  <Application>Microsoft Office PowerPoint</Application>
  <PresentationFormat>On-screen Show (4:3)</PresentationFormat>
  <Paragraphs>130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Reauthorization of AML Fee Collection Under Title IV  Surface Mining Control and Reclamation Act  “The Best Prophet of the Future is  the Past” </vt:lpstr>
      <vt:lpstr>Before SMCRA</vt:lpstr>
      <vt:lpstr>Environmental Movement  1960’s</vt:lpstr>
      <vt:lpstr>August 3, 1977</vt:lpstr>
      <vt:lpstr>Original Fee Collection</vt:lpstr>
      <vt:lpstr>Changes/Extensions</vt:lpstr>
      <vt:lpstr>1977-1983</vt:lpstr>
      <vt:lpstr>May 7, 1987, P.L. 100-34  </vt:lpstr>
      <vt:lpstr>Progress – 10 years </vt:lpstr>
      <vt:lpstr>Inventory</vt:lpstr>
      <vt:lpstr>Congress Records the Need</vt:lpstr>
      <vt:lpstr>1989 –the Need</vt:lpstr>
      <vt:lpstr>Omnibus Budget Reconciliation Act </vt:lpstr>
      <vt:lpstr>Omnibus Budget Reconciliation 1990 </vt:lpstr>
      <vt:lpstr>Addressing the Need </vt:lpstr>
      <vt:lpstr>Energy Policy Act 1992</vt:lpstr>
      <vt:lpstr>Combined Benefit Fund</vt:lpstr>
      <vt:lpstr>UMWA and BCOA</vt:lpstr>
      <vt:lpstr>Efforts by the States/Tribes 1990’s-2004</vt:lpstr>
      <vt:lpstr>P.L. 108-447, Omnibus </vt:lpstr>
      <vt:lpstr>2005 Accomplishments</vt:lpstr>
      <vt:lpstr>Partnerships, JOBS, Support</vt:lpstr>
      <vt:lpstr>Critical Extensions/REPRIEVE</vt:lpstr>
      <vt:lpstr>“IT is In”   Merry Christmas!</vt:lpstr>
      <vt:lpstr>2006 Amendments </vt:lpstr>
      <vt:lpstr>2014 Progress </vt:lpstr>
      <vt:lpstr>Hazards Remain</vt:lpstr>
      <vt:lpstr>Fee Collection to DATE</vt:lpstr>
      <vt:lpstr>Common Themes</vt:lpstr>
      <vt:lpstr>Lessons </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Reauthorization of AML Fee Collection Under Title IV  Surface Mining Control and Reclamation Act  The Past  Loretta E. Pineda, Retired</dc:title>
  <dc:creator>Dave</dc:creator>
  <cp:lastModifiedBy>Dave</cp:lastModifiedBy>
  <cp:revision>123</cp:revision>
  <dcterms:created xsi:type="dcterms:W3CDTF">2014-09-08T18:59:17Z</dcterms:created>
  <dcterms:modified xsi:type="dcterms:W3CDTF">2014-09-21T07:01:46Z</dcterms:modified>
</cp:coreProperties>
</file>